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599" y="3635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arrett Grolemund…"/>
          <p:cNvSpPr txBox="1"/>
          <p:nvPr/>
        </p:nvSpPr>
        <p:spPr>
          <a:xfrm>
            <a:off x="9440582" y="10717554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October 2017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RStudio</a:t>
            </a:r>
          </a:p>
        </p:txBody>
      </p:sp>
      <p:sp>
        <p:nvSpPr>
          <p:cNvPr id="14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creativecommons.org/licenses/by/4.0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df %&gt;%…"/>
          <p:cNvSpPr txBox="1"/>
          <p:nvPr/>
        </p:nvSpPr>
        <p:spPr>
          <a:xfrm>
            <a:off x="11164585" y="4172243"/>
            <a:ext cx="11317581" cy="492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 %&gt;% 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filter(year == 2000)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select(-year)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mutate(rate = cases / pop) </a:t>
            </a:r>
            <a:r>
              <a:t>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summarise(avg = mean(rate))</a:t>
            </a:r>
          </a:p>
        </p:txBody>
      </p:sp>
      <p:graphicFrame>
        <p:nvGraphicFramePr>
          <p:cNvPr id="220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graphicFrame>
        <p:nvGraphicFramePr>
          <p:cNvPr id="223" name="Table"/>
          <p:cNvGraphicFramePr/>
          <p:nvPr/>
        </p:nvGraphicFramePr>
        <p:xfrm>
          <a:off x="1345889" y="8595587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224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7" name="Functions for specific types of data."/>
          <p:cNvSpPr txBox="1"/>
          <p:nvPr/>
        </p:nvSpPr>
        <p:spPr>
          <a:xfrm>
            <a:off x="4855140" y="3691773"/>
            <a:ext cx="14627927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Functions for specific types of data.</a:t>
            </a:r>
          </a:p>
        </p:txBody>
      </p:sp>
      <p:sp>
        <p:nvSpPr>
          <p:cNvPr id="228" name="Today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Today</a:t>
            </a:r>
          </a:p>
        </p:txBody>
      </p:sp>
      <p:pic>
        <p:nvPicPr>
          <p:cNvPr id="229" name="hms.png" descr="hm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72859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forcats.png" descr="forca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1047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tringr.png" descr="string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5140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lubridate.png" descr="lubrida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3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trings"/>
          <p:cNvSpPr txBox="1"/>
          <p:nvPr/>
        </p:nvSpPr>
        <p:spPr>
          <a:xfrm>
            <a:off x="5357026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strings</a:t>
            </a:r>
          </a:p>
        </p:txBody>
      </p:sp>
      <p:sp>
        <p:nvSpPr>
          <p:cNvPr id="234" name="factors"/>
          <p:cNvSpPr txBox="1"/>
          <p:nvPr/>
        </p:nvSpPr>
        <p:spPr>
          <a:xfrm>
            <a:off x="9062932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235" name="dates"/>
          <p:cNvSpPr txBox="1"/>
          <p:nvPr/>
        </p:nvSpPr>
        <p:spPr>
          <a:xfrm>
            <a:off x="12768838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dates</a:t>
            </a:r>
          </a:p>
        </p:txBody>
      </p:sp>
      <p:sp>
        <p:nvSpPr>
          <p:cNvPr id="236" name="times"/>
          <p:cNvSpPr txBox="1"/>
          <p:nvPr/>
        </p:nvSpPr>
        <p:spPr>
          <a:xfrm>
            <a:off x="16474744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"/>
          <p:cNvGrpSpPr/>
          <p:nvPr/>
        </p:nvGrpSpPr>
        <p:grpSpPr>
          <a:xfrm>
            <a:off x="12559597" y="5185619"/>
            <a:ext cx="8254757" cy="7656932"/>
            <a:chOff x="0" y="0"/>
            <a:chExt cx="8254755" cy="7656930"/>
          </a:xfrm>
        </p:grpSpPr>
        <p:sp>
          <p:nvSpPr>
            <p:cNvPr id="238" name="Rectangle"/>
            <p:cNvSpPr/>
            <p:nvPr/>
          </p:nvSpPr>
          <p:spPr>
            <a:xfrm>
              <a:off x="0" y="0"/>
              <a:ext cx="8254756" cy="7656931"/>
            </a:xfrm>
            <a:prstGeom prst="rect">
              <a:avLst/>
            </a:prstGeom>
            <a:solidFill>
              <a:srgbClr val="A7C18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Call:…"/>
            <p:cNvSpPr txBox="1"/>
            <p:nvPr/>
          </p:nvSpPr>
          <p:spPr>
            <a:xfrm>
              <a:off x="164446" y="126284"/>
              <a:ext cx="7925864" cy="7404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Call: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lm(formula = lifeExp ~ year, data = gapminder)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Min            1Q  Median          3Q       Max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-39.949  -9.651     1.697  10.335  22.158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Coefficients: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                         Estimate Std. Error t value   Pr(&gt;|t|)  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(Intercept) -585.65219   32.31396  -18.12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year                     0.32590      0.01632   19.96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---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Signif. codes:  0 ‘***’ 0.001 ‘**’ 0.01 ‘*’ 0.05 ‘.’ 0.1 ‘ ’ 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 standard error: 11.63 on 1702 degrees of freedom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Multiple R-squared:  0.1898,	Adjusted R-squared:  0.1893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F-statistic: 398.6 on 1 and 1702 DF,  p-value: &lt; 2.2e-16</a:t>
              </a:r>
            </a:p>
          </p:txBody>
        </p:sp>
      </p:grpSp>
      <p:pic>
        <p:nvPicPr>
          <p:cNvPr id="24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Non-Tidy R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Non-Tidy R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3569646" y="5185619"/>
            <a:ext cx="6629385" cy="6786419"/>
            <a:chOff x="0" y="0"/>
            <a:chExt cx="6629384" cy="6786417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6629385" cy="6786418"/>
            </a:xfrm>
            <a:prstGeom prst="rect">
              <a:avLst/>
            </a:prstGeom>
            <a:solidFill>
              <a:srgbClr val="78AA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$city…"/>
            <p:cNvSpPr txBox="1"/>
            <p:nvPr/>
          </p:nvSpPr>
          <p:spPr>
            <a:xfrm>
              <a:off x="164446" y="126284"/>
              <a:ext cx="6300493" cy="6533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$city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"New York" "New York" "London"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[4] "London"   "Beijing"  "Beijing"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$size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"large" "small"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[5]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$amount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 23  14  22  16 121 121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attr(,"row.names")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1 2 3 4 5 6</a:t>
              </a:r>
            </a:p>
          </p:txBody>
        </p:sp>
      </p:grpSp>
      <p:sp>
        <p:nvSpPr>
          <p:cNvPr id="246" name="Lists"/>
          <p:cNvSpPr txBox="1"/>
          <p:nvPr/>
        </p:nvSpPr>
        <p:spPr>
          <a:xfrm>
            <a:off x="5951708" y="3929203"/>
            <a:ext cx="1865261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Lists</a:t>
            </a:r>
          </a:p>
        </p:txBody>
      </p:sp>
      <p:sp>
        <p:nvSpPr>
          <p:cNvPr id="247" name="Models"/>
          <p:cNvSpPr txBox="1"/>
          <p:nvPr/>
        </p:nvSpPr>
        <p:spPr>
          <a:xfrm>
            <a:off x="15117134" y="3929203"/>
            <a:ext cx="3139682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2323650" y="3618555"/>
            <a:ext cx="19365876" cy="14344046"/>
            <a:chOff x="38411" y="35111"/>
            <a:chExt cx="19365875" cy="14344045"/>
          </a:xfrm>
        </p:grpSpPr>
        <p:graphicFrame>
          <p:nvGraphicFramePr>
            <p:cNvPr id="250" name="Table"/>
            <p:cNvGraphicFramePr/>
            <p:nvPr/>
          </p:nvGraphicFramePr>
          <p:xfrm>
            <a:off x="38411" y="35111"/>
            <a:ext cx="19365876" cy="143440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4954549"/>
                  <a:gridCol w="4161595"/>
                  <a:gridCol w="5099466"/>
                  <a:gridCol w="5099466"/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51" name="Table"/>
            <p:cNvGraphicFramePr/>
            <p:nvPr/>
          </p:nvGraphicFramePr>
          <p:xfrm>
            <a:off x="10399759" y="1354509"/>
            <a:ext cx="2800910" cy="39467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52" name="Table"/>
            <p:cNvGraphicFramePr/>
            <p:nvPr/>
          </p:nvGraphicFramePr>
          <p:xfrm>
            <a:off x="10399759" y="5785774"/>
            <a:ext cx="2800910" cy="39467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53" name="Table"/>
            <p:cNvGraphicFramePr/>
            <p:nvPr/>
          </p:nvGraphicFramePr>
          <p:xfrm>
            <a:off x="10399759" y="10179967"/>
            <a:ext cx="2800910" cy="391844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54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-65.49586      0.06067 </a:t>
              </a:r>
            </a:p>
          </p:txBody>
        </p:sp>
        <p:sp>
          <p:nvSpPr>
            <p:cNvPr id="255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  <p:sp>
          <p:nvSpPr>
            <p:cNvPr id="256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</p:grpSp>
      <p:sp>
        <p:nvSpPr>
          <p:cNvPr id="258" name="List Colum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 Columns</a:t>
            </a:r>
          </a:p>
        </p:txBody>
      </p:sp>
      <p:sp>
        <p:nvSpPr>
          <p:cNvPr id="259" name="A table is …an organizational structure …that you can manipulate."/>
          <p:cNvSpPr txBox="1"/>
          <p:nvPr/>
        </p:nvSpPr>
        <p:spPr>
          <a:xfrm>
            <a:off x="2260734" y="2199080"/>
            <a:ext cx="19913332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 table is …an organizational structure …that you can manipulate.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2" name="&quot;Data Science&quot;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"Data Science"</a:t>
            </a:r>
          </a:p>
        </p:txBody>
      </p:sp>
      <p:sp>
        <p:nvSpPr>
          <p:cNvPr id="263" name="Line"/>
          <p:cNvSpPr/>
          <p:nvPr/>
        </p:nvSpPr>
        <p:spPr>
          <a:xfrm>
            <a:off x="8441811" y="8522174"/>
            <a:ext cx="231370" cy="114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247" y="18539"/>
                  <a:pt x="10250" y="15369"/>
                  <a:pt x="6671" y="12128"/>
                </a:cubicBezTo>
                <a:cubicBezTo>
                  <a:pt x="2274" y="8147"/>
                  <a:pt x="37" y="4080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4" name="Design Experiment"/>
          <p:cNvSpPr/>
          <p:nvPr/>
        </p:nvSpPr>
        <p:spPr>
          <a:xfrm>
            <a:off x="10379413" y="4084518"/>
            <a:ext cx="3603831" cy="1671215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Design Experiment</a:t>
            </a:r>
          </a:p>
        </p:txBody>
      </p:sp>
      <p:sp>
        <p:nvSpPr>
          <p:cNvPr id="265" name="Line"/>
          <p:cNvSpPr/>
          <p:nvPr/>
        </p:nvSpPr>
        <p:spPr>
          <a:xfrm>
            <a:off x="8952699" y="5361769"/>
            <a:ext cx="1130592" cy="1213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940" y="17186"/>
                  <a:pt x="6356" y="13063"/>
                  <a:pt x="10195" y="9295"/>
                </a:cubicBezTo>
                <a:cubicBezTo>
                  <a:pt x="13680" y="5875"/>
                  <a:pt x="17498" y="2763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" name="Line"/>
          <p:cNvSpPr/>
          <p:nvPr/>
        </p:nvSpPr>
        <p:spPr>
          <a:xfrm>
            <a:off x="13975342" y="5169138"/>
            <a:ext cx="1333587" cy="120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279" y="3127"/>
                  <a:pt x="10106" y="7102"/>
                  <a:pt x="14325" y="11794"/>
                </a:cubicBezTo>
                <a:cubicBezTo>
                  <a:pt x="17027" y="14800"/>
                  <a:pt x="19463" y="18084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15828260" y="8271768"/>
            <a:ext cx="103741" cy="105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1600" fill="norm" stroke="1" extrusionOk="0">
                <a:moveTo>
                  <a:pt x="20438" y="0"/>
                </a:moveTo>
                <a:cubicBezTo>
                  <a:pt x="21600" y="3716"/>
                  <a:pt x="20368" y="7436"/>
                  <a:pt x="16751" y="11135"/>
                </a:cubicBezTo>
                <a:cubicBezTo>
                  <a:pt x="13310" y="14656"/>
                  <a:pt x="7715" y="18151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" name="Form Hypothesis"/>
          <p:cNvSpPr/>
          <p:nvPr/>
        </p:nvSpPr>
        <p:spPr>
          <a:xfrm>
            <a:off x="6797979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Form Hypothesis</a:t>
            </a:r>
          </a:p>
        </p:txBody>
      </p:sp>
      <p:sp>
        <p:nvSpPr>
          <p:cNvPr id="269" name="Collect…"/>
          <p:cNvSpPr/>
          <p:nvPr/>
        </p:nvSpPr>
        <p:spPr>
          <a:xfrm>
            <a:off x="14016955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70" name="Explore or Test"/>
          <p:cNvSpPr/>
          <p:nvPr/>
        </p:nvSpPr>
        <p:spPr>
          <a:xfrm>
            <a:off x="13252600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Explore or Test</a:t>
            </a:r>
          </a:p>
        </p:txBody>
      </p:sp>
      <p:sp>
        <p:nvSpPr>
          <p:cNvPr id="271" name="Communicate Results"/>
          <p:cNvSpPr/>
          <p:nvPr/>
        </p:nvSpPr>
        <p:spPr>
          <a:xfrm>
            <a:off x="7666061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sp>
        <p:nvSpPr>
          <p:cNvPr id="272" name="Line"/>
          <p:cNvSpPr/>
          <p:nvPr/>
        </p:nvSpPr>
        <p:spPr>
          <a:xfrm>
            <a:off x="10086372" y="11335578"/>
            <a:ext cx="4457390" cy="857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0"/>
                </a:moveTo>
                <a:cubicBezTo>
                  <a:pt x="18718" y="11896"/>
                  <a:pt x="15142" y="18984"/>
                  <a:pt x="11389" y="20243"/>
                </a:cubicBezTo>
                <a:cubicBezTo>
                  <a:pt x="7345" y="21600"/>
                  <a:pt x="3327" y="16130"/>
                  <a:pt x="0" y="4736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5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6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7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8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1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3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288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289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290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291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292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293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sp>
        <p:nvSpPr>
          <p:cNvPr id="294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Form Hypothesis</a:t>
            </a:r>
          </a:p>
        </p:txBody>
      </p:sp>
      <p:sp>
        <p:nvSpPr>
          <p:cNvPr id="295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Design Experiment</a:t>
            </a:r>
          </a:p>
        </p:txBody>
      </p:sp>
      <p:sp>
        <p:nvSpPr>
          <p:cNvPr id="296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97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Explore or Test</a:t>
            </a:r>
          </a:p>
        </p:txBody>
      </p:sp>
      <p:sp>
        <p:nvSpPr>
          <p:cNvPr id="298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01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302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303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304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305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306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307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308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1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2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7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8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9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0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Form Hypothesis</a:t>
              </a:r>
            </a:p>
          </p:txBody>
        </p:sp>
        <p:sp>
          <p:nvSpPr>
            <p:cNvPr id="321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Design Experiment</a:t>
              </a:r>
            </a:p>
          </p:txBody>
        </p:sp>
        <p:sp>
          <p:nvSpPr>
            <p:cNvPr id="322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323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Explore or Test</a:t>
              </a:r>
            </a:p>
          </p:txBody>
        </p:sp>
        <p:sp>
          <p:nvSpPr>
            <p:cNvPr id="324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121187" y="153092"/>
            <a:ext cx="24097633" cy="13850421"/>
            <a:chOff x="0" y="0"/>
            <a:chExt cx="24097631" cy="13850419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24097632" cy="1385042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472423" y="3905808"/>
              <a:ext cx="22408408" cy="4881166"/>
              <a:chOff x="0" y="0"/>
              <a:chExt cx="22408407" cy="4881164"/>
            </a:xfrm>
          </p:grpSpPr>
          <p:sp>
            <p:nvSpPr>
              <p:cNvPr id="327" name="Import"/>
              <p:cNvSpPr txBox="1"/>
              <p:nvPr/>
            </p:nvSpPr>
            <p:spPr>
              <a:xfrm>
                <a:off x="0" y="2174138"/>
                <a:ext cx="3604680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Import</a:t>
                </a:r>
              </a:p>
            </p:txBody>
          </p:sp>
          <p:sp>
            <p:nvSpPr>
              <p:cNvPr id="328" name="Tidy"/>
              <p:cNvSpPr txBox="1"/>
              <p:nvPr/>
            </p:nvSpPr>
            <p:spPr>
              <a:xfrm>
                <a:off x="4729277" y="2174138"/>
                <a:ext cx="2064438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Tidy</a:t>
                </a:r>
              </a:p>
            </p:txBody>
          </p:sp>
          <p:sp>
            <p:nvSpPr>
              <p:cNvPr id="329" name="Visualize"/>
              <p:cNvSpPr txBox="1"/>
              <p:nvPr/>
            </p:nvSpPr>
            <p:spPr>
              <a:xfrm>
                <a:off x="8812622" y="0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Visualize</a:t>
                </a:r>
              </a:p>
            </p:txBody>
          </p:sp>
          <p:sp>
            <p:nvSpPr>
              <p:cNvPr id="330" name="Transform"/>
              <p:cNvSpPr txBox="1"/>
              <p:nvPr/>
            </p:nvSpPr>
            <p:spPr>
              <a:xfrm>
                <a:off x="8247430" y="3631245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Transform</a:t>
                </a:r>
              </a:p>
            </p:txBody>
          </p:sp>
          <p:sp>
            <p:nvSpPr>
              <p:cNvPr id="331" name="Model"/>
              <p:cNvSpPr txBox="1"/>
              <p:nvPr/>
            </p:nvSpPr>
            <p:spPr>
              <a:xfrm>
                <a:off x="11997373" y="2174138"/>
                <a:ext cx="36046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Model</a:t>
                </a:r>
              </a:p>
            </p:txBody>
          </p:sp>
          <p:sp>
            <p:nvSpPr>
              <p:cNvPr id="332" name="Communicate"/>
              <p:cNvSpPr txBox="1"/>
              <p:nvPr/>
            </p:nvSpPr>
            <p:spPr>
              <a:xfrm>
                <a:off x="16817827" y="2174138"/>
                <a:ext cx="55905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Communicate</a:t>
                </a:r>
              </a:p>
            </p:txBody>
          </p:sp>
        </p:grpSp>
      </p:grpSp>
      <p:grpSp>
        <p:nvGrpSpPr>
          <p:cNvPr id="341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335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6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7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8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fill="norm" stroke="1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fill="norm" stroke="1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fill="norm" stroke="1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342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Program</a:t>
              </a:r>
            </a:p>
          </p:txBody>
        </p:sp>
      </p:grpSp>
      <p:sp>
        <p:nvSpPr>
          <p:cNvPr id="34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346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93336 -0.002359 -0.185031 0.043765 -0.263834 0.132715 C -0.318243 0.194129 -0.365070 0.274544 -0.401478 0.369086" origin="layout" pathEditMode="relative">
                                      <p:cBhvr>
                                        <p:cTn id="10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53389 -0.050116 -0.114349 -0.068809 -0.174098 -0.053388 C -0.287436 -0.024134 -0.381104 0.118755 -0.414582 0.313465" origin="layout" pathEditMode="relative">
                                      <p:cBhvr>
                                        <p:cTn id="1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8916 -0.317006 -0.221953 -0.471308 -0.352944 -0.255637 C -0.409834 -0.161971 -0.426477 -0.013965 -0.394216 0.111385" origin="layout" pathEditMode="relative">
                                      <p:cBhvr>
                                        <p:cTn id="16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1875 -0.098834 0.050058 -0.276788 -0.023063 -0.347289 C -0.103319 -0.424670 -0.201344 -0.325031 -0.204543 -0.162819" origin="layout" pathEditMode="relative">
                                      <p:cBhvr>
                                        <p:cTn id="1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108788 -0.024928 0.178899 -0.217656 0.147064 -0.404263 C 0.097762 -0.693250 -0.120652 -0.742334 -0.208853 -0.484246" origin="layout" pathEditMode="relative">
                                      <p:cBhvr>
                                        <p:cTn id="2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2062 0.052426 0.129937 0.079228 0.198648 0.078401 C 0.296513 0.077224 0.393076 0.017993 0.449062 -0.119509 C 0.480082 -0.195697 0.494888 -0.290290 0.489461 -0.386098" origin="layout" pathEditMode="relative">
                                      <p:cBhvr>
                                        <p:cTn id="25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55847 0.105583 0.128837 0.177551 0.208790 0.205866 C 0.365901 0.261506 0.526770 0.148280 0.619877 -0.083475" origin="layout" pathEditMode="relative">
                                      <p:cBhvr>
                                        <p:cTn id="2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499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99"/>
                            </p:stCondLst>
                            <p:childTnLst>
                              <p:par>
                                <p:cTn id="3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99"/>
                            </p:stCondLst>
                            <p:childTnLst>
                              <p:par>
                                <p:cTn id="4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10"/>
      <p:bldP build="whole" bldLvl="1" animBg="1" rev="0" advAuto="0" spid="334" grpId="9"/>
      <p:bldP build="whole" bldLvl="1" animBg="1" rev="0" advAuto="0" spid="345" grpId="12"/>
      <p:bldP build="whole" bldLvl="1" animBg="1" rev="0" advAuto="0" spid="325" grpId="1"/>
      <p:bldP build="whole" bldLvl="1" animBg="1" rev="0" advAuto="0" spid="344" grpId="1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49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350" name="Tidy functions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are: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also expect and return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53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</a:t>
            </a:r>
          </a:p>
        </p:txBody>
      </p:sp>
      <p:sp>
        <p:nvSpPr>
          <p:cNvPr id="354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6674">
              <a:spcBef>
                <a:spcPts val="2900"/>
              </a:spcBef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 startAt="1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It is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 </a:t>
            </a:r>
            <a:r>
              <a:t>(e.g. tibble)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 startAt="1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 startAt="1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</p:txBody>
      </p:sp>
      <p:pic>
        <p:nvPicPr>
          <p:cNvPr id="355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 t="0" r="0" b="0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56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3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  <p:bldP build="p" bldLvl="5" animBg="1" rev="0" advAuto="0" spid="354" grpId="2"/>
      <p:bldP build="whole" bldLvl="1" animBg="1" rev="0" advAuto="0" spid="361" grpId="4"/>
      <p:bldP build="whole" bldLvl="1" animBg="1" rev="0" advAuto="0" spid="369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&quot;Better experimental design  = simpler statistics.…"/>
          <p:cNvSpPr txBox="1"/>
          <p:nvPr/>
        </p:nvSpPr>
        <p:spPr>
          <a:xfrm>
            <a:off x="967409" y="4190999"/>
            <a:ext cx="22449183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Jenny Bryan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91" name="Re-introduce yourself to the people at your table. Then login to your rstudio.cloud project."/>
          <p:cNvSpPr txBox="1"/>
          <p:nvPr>
            <p:ph type="body" idx="4294967295"/>
          </p:nvPr>
        </p:nvSpPr>
        <p:spPr>
          <a:xfrm>
            <a:off x="1236872" y="3482790"/>
            <a:ext cx="21910255" cy="67504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Re-introduce yourself to the people at your table. Then login to your rstudio.cloud project.</a:t>
            </a:r>
          </a:p>
        </p:txBody>
      </p:sp>
      <p:pic>
        <p:nvPicPr>
          <p:cNvPr id="9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7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37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37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377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defRPr b="1" sz="6016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37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7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38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38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9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39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39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394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39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9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39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40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08" name="Day 2"/>
          <p:cNvSpPr txBox="1"/>
          <p:nvPr/>
        </p:nvSpPr>
        <p:spPr>
          <a:xfrm>
            <a:off x="4007752" y="73828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Day 2</a:t>
            </a:r>
          </a:p>
        </p:txBody>
      </p:sp>
      <p:graphicFrame>
        <p:nvGraphicFramePr>
          <p:cNvPr id="409" name="Table"/>
          <p:cNvGraphicFramePr/>
          <p:nvPr/>
        </p:nvGraphicFramePr>
        <p:xfrm>
          <a:off x="6162758" y="3418189"/>
          <a:ext cx="12121984" cy="72354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6143504"/>
                <a:gridCol w="5914979"/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ReIntroduction and 
Data Types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9:00 - 10:45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Morning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10:45 - 11:00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11:00 - 12:30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Lunch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12:30 - 1:30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Modeling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1:30 - 3:15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Afternoon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3:15 - 3:30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Columns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3:30 - 5:00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12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tidyverse</a:t>
            </a:r>
          </a:p>
        </p:txBody>
      </p:sp>
      <p:sp>
        <p:nvSpPr>
          <p:cNvPr id="413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R package that serves as a short cut for installing and loading the components of the tidyverse.</a:t>
            </a:r>
          </a:p>
        </p:txBody>
      </p:sp>
      <p:grpSp>
        <p:nvGrpSpPr>
          <p:cNvPr id="423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414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5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6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7" name="Triangle"/>
            <p:cNvSpPr/>
            <p:nvPr/>
          </p:nvSpPr>
          <p:spPr>
            <a:xfrm flipH="1" rot="10800000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8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9" name="Triangle"/>
            <p:cNvSpPr/>
            <p:nvPr/>
          </p:nvSpPr>
          <p:spPr>
            <a:xfrm flipH="1" rot="16200000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0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1" name="Triangle"/>
            <p:cNvSpPr/>
            <p:nvPr/>
          </p:nvSpPr>
          <p:spPr>
            <a:xfrm flipH="1" rot="10800000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2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24" name="Rectangle"/>
          <p:cNvSpPr/>
          <p:nvPr/>
        </p:nvSpPr>
        <p:spPr>
          <a:xfrm>
            <a:off x="5374599" y="6470103"/>
            <a:ext cx="12952956" cy="25554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5" name="# install.packages(&quot;tidyverse&quot;)…"/>
          <p:cNvSpPr txBox="1"/>
          <p:nvPr/>
        </p:nvSpPr>
        <p:spPr>
          <a:xfrm>
            <a:off x="5739319" y="6801980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4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8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109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110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111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112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113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114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sp>
        <p:nvSpPr>
          <p:cNvPr id="115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Form Hypothesis</a:t>
            </a:r>
          </a:p>
        </p:txBody>
      </p:sp>
      <p:sp>
        <p:nvSpPr>
          <p:cNvPr id="116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Design Experiment</a:t>
            </a:r>
          </a:p>
        </p:txBody>
      </p:sp>
      <p:sp>
        <p:nvSpPr>
          <p:cNvPr id="117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118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Explore or Test</a:t>
            </a:r>
          </a:p>
        </p:txBody>
      </p:sp>
      <p:sp>
        <p:nvSpPr>
          <p:cNvPr id="119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grpSp>
        <p:nvGrpSpPr>
          <p:cNvPr id="122" name="Group"/>
          <p:cNvGrpSpPr/>
          <p:nvPr/>
        </p:nvGrpSpPr>
        <p:grpSpPr>
          <a:xfrm>
            <a:off x="8640112" y="4234435"/>
            <a:ext cx="7103776" cy="5234429"/>
            <a:chOff x="0" y="0"/>
            <a:chExt cx="7103774" cy="5234428"/>
          </a:xfrm>
        </p:grpSpPr>
        <p:sp>
          <p:nvSpPr>
            <p:cNvPr id="120" name="Rectangle"/>
            <p:cNvSpPr/>
            <p:nvPr/>
          </p:nvSpPr>
          <p:spPr>
            <a:xfrm>
              <a:off x="0" y="0"/>
              <a:ext cx="7103775" cy="52344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121" name="R-logo.001.png" descr="R-logo.0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004" t="18912" r="54323" b="19729"/>
            <a:stretch>
              <a:fillRect/>
            </a:stretch>
          </p:blipFill>
          <p:spPr>
            <a:xfrm>
              <a:off x="241031" y="116390"/>
              <a:ext cx="6183947" cy="5001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  <p:bldP build="whole" bldLvl="1" animBg="1" rev="0" advAuto="0" spid="9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2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/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593611" y="4058901"/>
            <a:ext cx="22408408" cy="4881165"/>
            <a:chOff x="0" y="0"/>
            <a:chExt cx="22408407" cy="4881164"/>
          </a:xfrm>
        </p:grpSpPr>
        <p:sp>
          <p:nvSpPr>
            <p:cNvPr id="151" name="Import"/>
            <p:cNvSpPr txBox="1"/>
            <p:nvPr/>
          </p:nvSpPr>
          <p:spPr>
            <a:xfrm>
              <a:off x="0" y="2174138"/>
              <a:ext cx="3604680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Import</a:t>
              </a:r>
            </a:p>
          </p:txBody>
        </p:sp>
        <p:sp>
          <p:nvSpPr>
            <p:cNvPr id="152" name="Tidy"/>
            <p:cNvSpPr txBox="1"/>
            <p:nvPr/>
          </p:nvSpPr>
          <p:spPr>
            <a:xfrm>
              <a:off x="4729277" y="2174138"/>
              <a:ext cx="2064438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Tidy</a:t>
              </a:r>
            </a:p>
          </p:txBody>
        </p:sp>
        <p:sp>
          <p:nvSpPr>
            <p:cNvPr id="153" name="Visualize"/>
            <p:cNvSpPr txBox="1"/>
            <p:nvPr/>
          </p:nvSpPr>
          <p:spPr>
            <a:xfrm>
              <a:off x="8812622" y="0"/>
              <a:ext cx="3604681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Visualize</a:t>
              </a:r>
            </a:p>
          </p:txBody>
        </p:sp>
        <p:sp>
          <p:nvSpPr>
            <p:cNvPr id="154" name="Transform"/>
            <p:cNvSpPr txBox="1"/>
            <p:nvPr/>
          </p:nvSpPr>
          <p:spPr>
            <a:xfrm>
              <a:off x="8247430" y="3631245"/>
              <a:ext cx="3604681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Transform</a:t>
              </a:r>
            </a:p>
          </p:txBody>
        </p:sp>
        <p:sp>
          <p:nvSpPr>
            <p:cNvPr id="155" name="Model"/>
            <p:cNvSpPr txBox="1"/>
            <p:nvPr/>
          </p:nvSpPr>
          <p:spPr>
            <a:xfrm>
              <a:off x="11997373" y="2174138"/>
              <a:ext cx="36046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156" name="Communicate"/>
            <p:cNvSpPr txBox="1"/>
            <p:nvPr/>
          </p:nvSpPr>
          <p:spPr>
            <a:xfrm>
              <a:off x="16817827" y="2174138"/>
              <a:ext cx="55905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Communicate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fill="norm" stroke="1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fill="norm" stroke="1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fill="norm" stroke="1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93336 -0.002359 -0.185031 0.043765 -0.263834 0.132715 C -0.318243 0.194129 -0.365070 0.274544 -0.401478 0.369086" origin="layout" pathEditMode="relative">
                                      <p:cBhvr>
                                        <p:cTn id="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53389 -0.050116 -0.114349 -0.068809 -0.174098 -0.053388 C -0.287436 -0.024134 -0.381104 0.118755 -0.414582 0.313465" origin="layout" pathEditMode="relative">
                                      <p:cBhvr>
                                        <p:cTn id="1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8916 -0.317006 -0.221953 -0.471308 -0.352944 -0.255637 C -0.409834 -0.161971 -0.426477 -0.013965 -0.394216 0.111385" origin="layout" pathEditMode="relative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1875 -0.098834 0.050058 -0.276788 -0.023063 -0.347289 C -0.103319 -0.424670 -0.201344 -0.325031 -0.204543 -0.162819" origin="layout" pathEditMode="relative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108788 -0.024928 0.178899 -0.217656 0.147064 -0.404263 C 0.097762 -0.693250 -0.120652 -0.742334 -0.208853 -0.484246" origin="layout" pathEditMode="relative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2062 0.052426 0.129937 0.079228 0.198648 0.078401 C 0.296513 0.077224 0.393076 0.017993 0.449062 -0.119509 C 0.480082 -0.195697 0.494888 -0.290290 0.489461 -0.386098" origin="layout" pathEditMode="relative">
                                      <p:cBhvr>
                                        <p:cTn id="2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55847 0.105583 0.128837 0.177551 0.208790 0.205866 C 0.365901 0.261506 0.526770 0.148280 0.619877 -0.083475" origin="layout" pathEditMode="relative">
                                      <p:cBhvr>
                                        <p:cTn id="3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10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5" dur="10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9" dur="10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Class="entr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8" dur="499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499"/>
                            </p:stCondLst>
                            <p:childTnLst>
                              <p:par>
                                <p:cTn id="7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99"/>
                            </p:stCondLst>
                            <p:childTnLst>
                              <p:par>
                                <p:cTn id="74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2"/>
      <p:bldP build="whole" bldLvl="1" animBg="1" rev="0" advAuto="0" spid="132" grpId="10"/>
      <p:bldP build="whole" bldLvl="1" animBg="1" rev="0" advAuto="0" spid="130" grpId="16"/>
      <p:bldP build="whole" bldLvl="1" animBg="1" rev="0" advAuto="0" spid="126" grpId="14"/>
      <p:bldP build="whole" bldLvl="1" animBg="1" rev="0" advAuto="0" spid="168" grpId="20"/>
      <p:bldP build="whole" bldLvl="1" animBg="1" rev="0" advAuto="0" spid="127" grpId="15"/>
      <p:bldP build="whole" bldLvl="1" animBg="1" rev="0" advAuto="0" spid="167" grpId="19"/>
      <p:bldP build="whole" bldLvl="1" animBg="1" rev="0" advAuto="0" spid="157" grpId="17"/>
      <p:bldP build="whole" bldLvl="1" animBg="1" rev="0" advAuto="0" spid="128" grpId="13"/>
      <p:bldP build="whole" bldLvl="1" animBg="1" rev="0" advAuto="0" spid="129" grpId="12"/>
      <p:bldP build="whole" bldLvl="1" animBg="1" rev="0" advAuto="0" spid="164" grpId="18"/>
      <p:bldP build="whole" bldLvl="1" animBg="1" rev="0" advAuto="0" spid="150" grpId="1"/>
      <p:bldP build="whole" bldLvl="1" animBg="1" rev="0" advAuto="0" spid="131" grpId="1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data</a:t>
            </a:r>
          </a:p>
        </p:txBody>
      </p:sp>
      <p:graphicFrame>
        <p:nvGraphicFramePr>
          <p:cNvPr id="172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73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  <a:endParaRPr b="1">
              <a:solidFill>
                <a:srgbClr val="78A64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174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79" grpId="2"/>
      <p:bldP build="p" bldLvl="5" animBg="1" rev="0" advAuto="0" spid="173" grpId="1"/>
      <p:bldP build="whole" bldLvl="1" animBg="1" rev="0" advAuto="0" spid="179" grpId="4"/>
      <p:bldP build="whole" bldLvl="1" animBg="1" rev="0" advAuto="0" spid="187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pic>
        <p:nvPicPr>
          <p:cNvPr id="1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19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" name="filter(df, year == 2000)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df, year == 2000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7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pic>
        <p:nvPicPr>
          <p:cNvPr id="19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200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df, -year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206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</a:t>
            </a:r>
            <a:r>
              <a:t>df, rate = cases / pop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08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1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 tools</a:t>
            </a:r>
          </a:p>
        </p:txBody>
      </p:sp>
      <p:sp>
        <p:nvSpPr>
          <p:cNvPr id="21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mutate(df, rate = cases / pop)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summarise(</a:t>
            </a:r>
            <a:r>
              <a:t>df, avg = mean(rate)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15" name="Table"/>
          <p:cNvGraphicFramePr/>
          <p:nvPr/>
        </p:nvGraphicFramePr>
        <p:xfrm>
          <a:off x="1345889" y="8595587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447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216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99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2"/>
      <p:bldP build="whole" bldLvl="1" animBg="1" rev="0" advAuto="0" spid="216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